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3" r:id="rId4"/>
    <p:sldId id="260" r:id="rId5"/>
    <p:sldId id="266" r:id="rId6"/>
    <p:sldId id="269" r:id="rId7"/>
    <p:sldId id="267" r:id="rId8"/>
    <p:sldId id="265" r:id="rId9"/>
    <p:sldId id="268" r:id="rId10"/>
    <p:sldId id="270" r:id="rId11"/>
    <p:sldId id="26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2157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D134E-1118-450A-B972-9C1E028ED3D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5391B-C78C-41CA-81FA-FD536475CD0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088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A70B-479B-49CC-AAE1-DA7218B7D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AC7A0-9B6A-4878-8541-4D6B545F2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1199E-8950-4311-BD9E-5C5187BA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DEA0-82AF-40FF-A114-6EA5B24A20B3}" type="datetime1">
              <a:rPr lang="de-DE" smtClean="0"/>
              <a:t>05.12.2018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1609E-BB64-47BF-B2C5-24A5246D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6E654-9976-4C00-A20C-CF764471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684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7190-76C6-494C-BE2A-62556CAC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B5ED7-FFD1-431D-891D-D6367DD12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4B00B-3B61-407D-96E2-CDFCF179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B51A-B0BB-4360-B783-F58B5E903A38}" type="datetime1">
              <a:rPr lang="de-DE" smtClean="0"/>
              <a:t>05.12.2018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A25B4-F499-4253-90E4-72638915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4AE36-1369-4018-80FA-14BB7CDC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66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A23C39-1643-493A-B4AE-C7F568D3C3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8358C-FBD9-497F-A791-219DBB0CE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20D22-F5C5-42D5-AF29-738E5097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90A-2208-450A-B13A-28BA36953EBE}" type="datetime1">
              <a:rPr lang="de-DE" smtClean="0"/>
              <a:t>05.12.2018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1AC40-8814-4362-B60A-3E3D7651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64D7F-2C47-437A-918B-65D0A3C9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60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61C0-220D-4DA1-AFD3-F1E9C1AA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58E69-F1B7-4E7B-82E0-962E13F9E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135A-A292-4F19-8B8E-B4ED340AB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Oswald Light" panose="00000400000000000000" pitchFamily="2" charset="0"/>
              </a:defRPr>
            </a:lvl1pPr>
          </a:lstStyle>
          <a:p>
            <a:fld id="{5DD959C6-0EF3-484A-BF8A-5935640CEC8F}" type="datetime1">
              <a:rPr lang="de-DE" smtClean="0"/>
              <a:t>05.12.2018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6CD39-1379-449F-A56B-84C2C858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7057D-9970-4B10-B679-E0B295F4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fld id="{28A24A56-9F16-491B-94D9-1EF400FE7C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43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AB3C-9DEF-4140-B329-31307D4E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4B37B-439B-4BD7-BCD2-7CFEC8EE8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AC67-B030-41D9-A570-3B549AB2C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2869-FD72-46CA-AC8A-340D97E678EC}" type="datetime1">
              <a:rPr lang="de-DE" smtClean="0"/>
              <a:t>05.12.2018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55374-5212-4778-ACF6-0BC1B7C8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3DE4E-E30D-4E50-B9CD-4C8337DC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20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5E94-5F79-4EC2-88F5-960C24EB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4065-C9E6-4242-A931-40E3AA084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08DF4-F64A-4762-A315-07572F96E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C0EFF-592A-4BDE-B88C-6B2F6910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B456-CF0B-4E6B-A414-6968CF1F97E9}" type="datetime1">
              <a:rPr lang="de-DE" smtClean="0"/>
              <a:t>05.12.2018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79173-9109-44D9-8F88-EDFD9601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5DD1D-75B9-44E2-9593-1B4B0E42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40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3549-497E-4E4C-9520-3D08BE4E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CA557-DA37-4F49-8AEB-869C1E4BD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FAA49-39F7-47ED-93D6-EBBC32027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4658DB-4DF3-43AB-A318-F33F3D267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BD452-03CA-4EEF-8C0D-0D7CF24AB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29C039-EF0A-4E89-9DE8-067AC7D2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A1E4-A4DA-4030-99E0-6D0719B53F44}" type="datetime1">
              <a:rPr lang="de-DE" smtClean="0"/>
              <a:t>05.12.2018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B6F700-6E72-44F4-B7E1-21297E401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45AC86-9773-488C-A8FE-5FC8E435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83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BE61-2595-4594-8F0A-92D1F5BA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A21C9-BE56-4CAF-AB47-F17717A2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85917-12AE-4867-BD3B-7B26F81FE489}" type="datetime1">
              <a:rPr lang="de-DE" smtClean="0"/>
              <a:t>05.12.2018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0DEFC-2467-43DD-9C23-404F80DC2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E5BB7-FC67-4AA2-947D-CB16BE66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49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14933-EE82-4213-8794-C359E3D0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8CF1-749C-4135-92ED-D976BC963EC4}" type="datetime1">
              <a:rPr lang="de-DE" smtClean="0"/>
              <a:t>05.12.2018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860D1-1479-4AA7-A3F8-FE58FA0D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F745E-60D4-4D9D-9E5B-5A882165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937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11B1-4847-4675-AF06-E1C5E7D31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5414-E1A5-4751-95E3-A689DC830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F1805-38C8-440C-B5BF-7628E4A3A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1C0D4-471F-439C-803F-63CECEA7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E806-6C10-4CF2-9ED6-9D095F76EF5C}" type="datetime1">
              <a:rPr lang="de-DE" smtClean="0"/>
              <a:t>05.12.2018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FB75-A40F-4A18-9F04-D8196264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34DB5-70C8-4DBF-822B-B6F899B2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39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24D7-56BE-4A12-BF38-67E5569FB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F054A8-2DA1-4CB4-AF30-2CFD3A997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C7BCA-903B-463C-93C6-738530BD3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CF4CC-BB31-44CF-BC41-A3829259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EC5A-56A1-42BF-8A21-6A6650B94CE3}" type="datetime1">
              <a:rPr lang="de-DE" smtClean="0"/>
              <a:t>05.12.2018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AABC9-1A75-4BB7-8D3C-550B13189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30A8B-1CE8-439D-B859-69E51257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39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3DC65-2DB4-4102-9850-5F300ECB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B538-DC31-4B20-9DCB-DC06658DC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DE1D5-A36C-4C3A-BB13-C05201DCF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Oswald Light" panose="00000400000000000000" pitchFamily="2" charset="0"/>
              </a:defRPr>
            </a:lvl1pPr>
          </a:lstStyle>
          <a:p>
            <a:fld id="{826AAB2F-840B-4D79-A98C-8B6DA9D1D5B5}" type="datetime1">
              <a:rPr lang="de-DE" smtClean="0"/>
              <a:t>05.12.2018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6ECA2-1407-4FD5-ADA1-980822FE7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Oswald Light" panose="00000400000000000000" pitchFamily="2" charset="0"/>
              </a:defRPr>
            </a:lvl1pPr>
          </a:lstStyle>
          <a:p>
            <a:r>
              <a:rPr lang="de-DE" dirty="0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D3B6E-AFF7-4FC2-AF51-1AF36E45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fld id="{28A24A56-9F16-491B-94D9-1EF400FE7C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765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Oswald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Muli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Muli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Muli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Muli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Muli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6.jpg"/><Relationship Id="rId5" Type="http://schemas.microsoft.com/office/2007/relationships/media" Target="../media/media3.wav"/><Relationship Id="rId10" Type="http://schemas.openxmlformats.org/officeDocument/2006/relationships/image" Target="../media/image11.png"/><Relationship Id="rId4" Type="http://schemas.openxmlformats.org/officeDocument/2006/relationships/audio" Target="../media/media2.wav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BF8-762F-42A9-9A53-71DEDC47E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429000"/>
            <a:ext cx="9144000" cy="2387600"/>
          </a:xfrm>
        </p:spPr>
        <p:txBody>
          <a:bodyPr/>
          <a:lstStyle/>
          <a:p>
            <a:pPr algn="r"/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Oswald" panose="00000500000000000000" pitchFamily="2" charset="0"/>
              </a:rPr>
              <a:t>Reverse-Engineering</a:t>
            </a:r>
            <a:endParaRPr lang="de-DE" dirty="0">
              <a:solidFill>
                <a:schemeClr val="bg1">
                  <a:lumMod val="95000"/>
                </a:schemeClr>
              </a:solidFill>
              <a:latin typeface="Oswald Light" panose="000004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BE150-9406-4466-AF6E-FA1ADF693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908675"/>
            <a:ext cx="9144000" cy="445980"/>
          </a:xfrm>
        </p:spPr>
        <p:txBody>
          <a:bodyPr/>
          <a:lstStyle/>
          <a:p>
            <a:pPr algn="r"/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Muli" panose="00000500000000000000" pitchFamily="2" charset="0"/>
              </a:rPr>
              <a:t>Extracting Game Assets from Warcraft 1 (MacOS)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95703E-17EF-462D-889D-0500B7F3F8A0}"/>
              </a:ext>
            </a:extLst>
          </p:cNvPr>
          <p:cNvGrpSpPr/>
          <p:nvPr/>
        </p:nvGrpSpPr>
        <p:grpSpPr>
          <a:xfrm>
            <a:off x="-2699648" y="2461683"/>
            <a:ext cx="9945121" cy="2816602"/>
            <a:chOff x="-2699648" y="2461683"/>
            <a:chExt cx="9945121" cy="2816602"/>
          </a:xfrm>
          <a:blipFill dpi="0" rotWithShape="1">
            <a:blip r:embed="rId2"/>
            <a:srcRect/>
            <a:tile tx="-1651000" ty="1333500" sx="50000" sy="51000" flip="none" algn="ctr"/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2372D98-B17D-48EA-9D1E-7B4C0FEFFC95}"/>
                </a:ext>
              </a:extLst>
            </p:cNvPr>
            <p:cNvSpPr/>
            <p:nvPr/>
          </p:nvSpPr>
          <p:spPr>
            <a:xfrm rot="18900000">
              <a:off x="-566032" y="4789138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6910F8F-9DFB-4E25-AD32-0A2F9A251A3E}"/>
                </a:ext>
              </a:extLst>
            </p:cNvPr>
            <p:cNvSpPr/>
            <p:nvPr/>
          </p:nvSpPr>
          <p:spPr>
            <a:xfrm rot="18900000">
              <a:off x="-1256734" y="3849625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F8EBBC-6E33-4DBB-BD52-5AAC525E7959}"/>
                </a:ext>
              </a:extLst>
            </p:cNvPr>
            <p:cNvSpPr/>
            <p:nvPr/>
          </p:nvSpPr>
          <p:spPr>
            <a:xfrm rot="18900000">
              <a:off x="-1971144" y="3471969"/>
              <a:ext cx="7811505" cy="46087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311609E-E0F2-4840-A976-6E04B56C5B0F}"/>
                </a:ext>
              </a:extLst>
            </p:cNvPr>
            <p:cNvSpPr/>
            <p:nvPr/>
          </p:nvSpPr>
          <p:spPr>
            <a:xfrm rot="18900000">
              <a:off x="-2699648" y="2461683"/>
              <a:ext cx="7811505" cy="11063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AB8C65-7575-4F86-A535-5C40DE13760F}"/>
              </a:ext>
            </a:extLst>
          </p:cNvPr>
          <p:cNvSpPr/>
          <p:nvPr/>
        </p:nvSpPr>
        <p:spPr>
          <a:xfrm>
            <a:off x="9044985" y="28462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Oswald Light" panose="00000400000000000000" pitchFamily="2" charset="0"/>
              </a:rPr>
              <a:t>Noel Danz &amp; Raoul Baron – WS18/19</a:t>
            </a:r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4102C52-07FC-4FFA-8826-BFB62495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1</a:t>
            </a:fld>
            <a:endParaRPr lang="de-D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594D5CD-025F-4AF6-B4BD-3A207D08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847E-09D6-42CA-8142-63B08EE47D8F}" type="datetime1">
              <a:rPr lang="de-DE" smtClean="0"/>
              <a:t>05.12.2018</a:t>
            </a:fld>
            <a:endParaRPr lang="de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BB7773C-5735-4B6A-83D1-68BAD060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</p:spTree>
    <p:extLst>
      <p:ext uri="{BB962C8B-B14F-4D97-AF65-F5344CB8AC3E}">
        <p14:creationId xmlns:p14="http://schemas.microsoft.com/office/powerpoint/2010/main" val="835477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F98F-92E5-4595-9ED3-4DDBC94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we‘ve done so far – ideas for tools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4A6D17-02A1-4600-80C2-2E23DFF78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999246"/>
            <a:ext cx="8849810" cy="497801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1C45956-604A-4999-AFB5-75B45E082AA9}"/>
              </a:ext>
            </a:extLst>
          </p:cNvPr>
          <p:cNvGrpSpPr/>
          <p:nvPr/>
        </p:nvGrpSpPr>
        <p:grpSpPr>
          <a:xfrm rot="19334252">
            <a:off x="7144002" y="3725607"/>
            <a:ext cx="8502207" cy="1428660"/>
            <a:chOff x="-1256734" y="3849625"/>
            <a:chExt cx="8502207" cy="1428660"/>
          </a:xfrm>
          <a:blipFill dpi="0" rotWithShape="0">
            <a:blip r:embed="rId3"/>
            <a:srcRect/>
            <a:tile tx="-4318000" ty="1333500" sx="50000" sy="51000" flip="none" algn="ctr"/>
          </a:blip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840C680-B5E7-41C2-98B0-79DEE00EE37F}"/>
                </a:ext>
              </a:extLst>
            </p:cNvPr>
            <p:cNvSpPr/>
            <p:nvPr/>
          </p:nvSpPr>
          <p:spPr>
            <a:xfrm rot="18900000">
              <a:off x="-566032" y="4789138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BC2F245-AD36-4D0E-B220-08AF4CCDBB01}"/>
                </a:ext>
              </a:extLst>
            </p:cNvPr>
            <p:cNvSpPr/>
            <p:nvPr/>
          </p:nvSpPr>
          <p:spPr>
            <a:xfrm rot="18900000">
              <a:off x="-1256734" y="3849625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65324-E129-4602-BEBE-8DCFFA73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1E3966-B3D6-48AF-B901-C5DA3D6D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693CB82-2B64-400E-9B3E-667F38892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663-B3E2-436F-84C1-F40798AF6F72}" type="datetime1">
              <a:rPr lang="de-DE" smtClean="0"/>
              <a:t>05.12.2018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499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CB36-AA20-4D2B-8375-60B00C89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we want to do from here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B2F37-86CF-4BAD-8147-F98EB0873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develop the presented tools (for better ease-of-use)</a:t>
            </a:r>
          </a:p>
          <a:p>
            <a:pPr lvl="1"/>
            <a:r>
              <a:rPr lang="de-DE" dirty="0"/>
              <a:t>evaluate developed indicators (e.g. For JPEGs)</a:t>
            </a:r>
          </a:p>
          <a:p>
            <a:r>
              <a:rPr lang="de-DE" dirty="0"/>
              <a:t>extract all available assets from the Binary </a:t>
            </a:r>
            <a:r>
              <a:rPr lang="de-DE" sz="2000" dirty="0"/>
              <a:t>(as it is the original task)</a:t>
            </a:r>
            <a:endParaRPr lang="de-D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5C1EE5-50E5-41E6-879C-A5820697B92D}"/>
              </a:ext>
            </a:extLst>
          </p:cNvPr>
          <p:cNvGrpSpPr/>
          <p:nvPr/>
        </p:nvGrpSpPr>
        <p:grpSpPr>
          <a:xfrm>
            <a:off x="-4817095" y="5666831"/>
            <a:ext cx="12396446" cy="1475138"/>
            <a:chOff x="-1622482" y="6361312"/>
            <a:chExt cx="12396446" cy="1475138"/>
          </a:xfrm>
          <a:blipFill dpi="0" rotWithShape="1">
            <a:blip r:embed="rId2"/>
            <a:srcRect/>
            <a:tile tx="571500" ty="-1016000" sx="70000" sy="70000" flip="none" algn="ctr"/>
          </a:blip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E2ABB84-D8DA-41E8-9BE7-43A00E734CA4}"/>
                </a:ext>
              </a:extLst>
            </p:cNvPr>
            <p:cNvSpPr/>
            <p:nvPr/>
          </p:nvSpPr>
          <p:spPr>
            <a:xfrm rot="20103115">
              <a:off x="-1622482" y="6408872"/>
              <a:ext cx="7811505" cy="70376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9354A7F-2F3F-4B4F-94C6-95A3F18A1FB6}"/>
                </a:ext>
              </a:extLst>
            </p:cNvPr>
            <p:cNvSpPr/>
            <p:nvPr/>
          </p:nvSpPr>
          <p:spPr>
            <a:xfrm rot="20103115">
              <a:off x="365766" y="6386100"/>
              <a:ext cx="7811505" cy="94380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E1E97EE-69C5-48D4-886D-E9A5B4F0DD0C}"/>
                </a:ext>
              </a:extLst>
            </p:cNvPr>
            <p:cNvSpPr/>
            <p:nvPr/>
          </p:nvSpPr>
          <p:spPr>
            <a:xfrm rot="20103115">
              <a:off x="2962459" y="6361312"/>
              <a:ext cx="7811505" cy="147513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6B725BA-F082-45AE-B10F-8CE70415A4B5}"/>
              </a:ext>
            </a:extLst>
          </p:cNvPr>
          <p:cNvSpPr txBox="1"/>
          <p:nvPr/>
        </p:nvSpPr>
        <p:spPr>
          <a:xfrm>
            <a:off x="9595413" y="5604014"/>
            <a:ext cx="1585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>
                <a:solidFill>
                  <a:schemeClr val="bg1"/>
                </a:solidFill>
                <a:latin typeface="Oswald" panose="00000500000000000000" pitchFamily="2" charset="0"/>
              </a:rPr>
              <a:t>Thanks!</a:t>
            </a:r>
            <a:endParaRPr lang="de-DE" sz="40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2E14997-967A-49A1-9E9E-FF88BBD0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A5BBA6-5500-431D-B7D8-CB94A480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04D196D-168F-49F1-A546-FA7FA111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95BF9-A94A-4D41-89F9-E3BE090C1764}" type="datetime1">
              <a:rPr lang="de-DE" smtClean="0"/>
              <a:t>05.12.2018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45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A103372-C31C-4822-AEC1-78D04135B652}"/>
              </a:ext>
            </a:extLst>
          </p:cNvPr>
          <p:cNvGrpSpPr/>
          <p:nvPr/>
        </p:nvGrpSpPr>
        <p:grpSpPr>
          <a:xfrm rot="19334252">
            <a:off x="7144002" y="3725607"/>
            <a:ext cx="8502207" cy="1428660"/>
            <a:chOff x="-1256734" y="3849625"/>
            <a:chExt cx="8502207" cy="1428660"/>
          </a:xfrm>
          <a:blipFill dpi="0" rotWithShape="0">
            <a:blip r:embed="rId2"/>
            <a:srcRect/>
            <a:tile tx="-4445000" ty="1333500" sx="50000" sy="51000" flip="none" algn="ctr"/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F576176-1B4B-48D9-8888-DC4F6556CEF2}"/>
                </a:ext>
              </a:extLst>
            </p:cNvPr>
            <p:cNvSpPr/>
            <p:nvPr/>
          </p:nvSpPr>
          <p:spPr>
            <a:xfrm rot="18900000">
              <a:off x="-566032" y="4789138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B9CC5E9-068E-45E3-9165-C527EF9FF16E}"/>
                </a:ext>
              </a:extLst>
            </p:cNvPr>
            <p:cNvSpPr/>
            <p:nvPr/>
          </p:nvSpPr>
          <p:spPr>
            <a:xfrm rot="18900000">
              <a:off x="-1256734" y="3849625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7AA1-5A88-4EA8-BBFC-3CF834F1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8F45-E855-4337-9F3D-F1449E9E6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What we had as a starting point</a:t>
            </a:r>
          </a:p>
          <a:p>
            <a:r>
              <a:rPr lang="de-DE" dirty="0"/>
              <a:t>What we have done so far</a:t>
            </a:r>
          </a:p>
          <a:p>
            <a:r>
              <a:rPr lang="de-DE" dirty="0"/>
              <a:t>Which tools we were/are missing</a:t>
            </a:r>
          </a:p>
          <a:p>
            <a:r>
              <a:rPr lang="de-DE" dirty="0"/>
              <a:t>What we want to from here 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93EC12-1C26-4B62-BDAA-E78E7D68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920A1E-9B8D-4765-83CF-67327594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9F36D43-94E2-4098-BC73-55824E12C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7CD0-4B65-46EE-8F64-B173006A6981}" type="datetime1">
              <a:rPr lang="de-DE" smtClean="0"/>
              <a:t>05.12.2018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296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ECAA9E-9D20-40FB-97F1-2FE0794A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87" y="1607199"/>
            <a:ext cx="3839109" cy="4474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60CD4-0494-4010-B3C5-D61C4AFA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we had as a starting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96F8-014A-463E-9FFC-B917EDA5C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44758-EF88-4F4D-B73D-A68EA03CE2A9}"/>
              </a:ext>
            </a:extLst>
          </p:cNvPr>
          <p:cNvGrpSpPr/>
          <p:nvPr/>
        </p:nvGrpSpPr>
        <p:grpSpPr>
          <a:xfrm>
            <a:off x="7839183" y="1588967"/>
            <a:ext cx="8251004" cy="3242545"/>
            <a:chOff x="7839183" y="1296749"/>
            <a:chExt cx="8251004" cy="3242545"/>
          </a:xfrm>
        </p:grpSpPr>
        <p:pic>
          <p:nvPicPr>
            <p:cNvPr id="1026" name="Picture 2" descr="game_scale2x">
              <a:extLst>
                <a:ext uri="{FF2B5EF4-FFF2-40B4-BE49-F238E27FC236}">
                  <a16:creationId xmlns:a16="http://schemas.microsoft.com/office/drawing/2014/main" id="{DE7A586B-114B-4CE5-AA3C-D00DF0C94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748" y="1512282"/>
              <a:ext cx="4661738" cy="3027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57A6ED-0CAE-46C2-A734-68DBF3A2D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83" y="1296749"/>
              <a:ext cx="8251004" cy="9018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2CC0ED2-B025-4CAA-BD2A-A767DA478C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126"/>
          <a:stretch/>
        </p:blipFill>
        <p:spPr>
          <a:xfrm>
            <a:off x="1547720" y="5137756"/>
            <a:ext cx="6496945" cy="1352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B5E6CC-0712-40B3-B4B2-19B694BA7DCD}"/>
              </a:ext>
            </a:extLst>
          </p:cNvPr>
          <p:cNvSpPr/>
          <p:nvPr/>
        </p:nvSpPr>
        <p:spPr>
          <a:xfrm>
            <a:off x="1609364" y="5424755"/>
            <a:ext cx="4565405" cy="421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EE430A50-D1F0-441B-B718-D971C6680F6B}"/>
              </a:ext>
            </a:extLst>
          </p:cNvPr>
          <p:cNvSpPr/>
          <p:nvPr/>
        </p:nvSpPr>
        <p:spPr>
          <a:xfrm rot="5400000">
            <a:off x="4370731" y="2378829"/>
            <a:ext cx="1325501" cy="1107866"/>
          </a:xfrm>
          <a:prstGeom prst="flowChartPunchedCard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BIN-FILE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325440D-5348-4E05-8477-7C2130B0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F67949-3A7C-4C14-9E3A-36EE915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8E903DB-C216-44A4-8031-97D7AAC4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446-BFB7-47C2-90A7-78AE2D332878}" type="datetime1">
              <a:rPr lang="de-DE" smtClean="0"/>
              <a:t>05.12.2018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2948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F98F-92E5-4595-9ED3-4DDBC94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we have done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FBF19-386F-4072-88F0-8D2D3019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2222" cy="4351338"/>
          </a:xfrm>
        </p:spPr>
        <p:txBody>
          <a:bodyPr/>
          <a:lstStyle/>
          <a:p>
            <a:r>
              <a:rPr lang="de-DE" dirty="0"/>
              <a:t>(tried to) understand the WarData format</a:t>
            </a:r>
          </a:p>
          <a:p>
            <a:r>
              <a:rPr lang="de-DE" dirty="0"/>
              <a:t>rewrite some extraction tools in Python</a:t>
            </a:r>
          </a:p>
          <a:p>
            <a:r>
              <a:rPr lang="de-DE" dirty="0"/>
              <a:t>collected problems we‘ve encountered while working</a:t>
            </a:r>
          </a:p>
          <a:p>
            <a:r>
              <a:rPr lang="de-DE" dirty="0"/>
              <a:t>extracted text &amp; audio</a:t>
            </a:r>
          </a:p>
          <a:p>
            <a:r>
              <a:rPr lang="de-DE" dirty="0"/>
              <a:t>developed some ideas for helpful tools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ADFBAC-178F-4193-B2B4-296FEEF806F2}"/>
              </a:ext>
            </a:extLst>
          </p:cNvPr>
          <p:cNvGrpSpPr/>
          <p:nvPr/>
        </p:nvGrpSpPr>
        <p:grpSpPr>
          <a:xfrm>
            <a:off x="10481751" y="594758"/>
            <a:ext cx="1718621" cy="7910811"/>
            <a:chOff x="10481751" y="594758"/>
            <a:chExt cx="1718621" cy="7910811"/>
          </a:xfrm>
          <a:blipFill dpi="0" rotWithShape="0">
            <a:blip r:embed="rId2"/>
            <a:srcRect/>
            <a:tile tx="-3683000" ty="-381000" sx="70000" sy="70000" flip="none" algn="ctr"/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27F670-FF6E-465A-BA87-2A904E13BDA0}"/>
                </a:ext>
              </a:extLst>
            </p:cNvPr>
            <p:cNvSpPr/>
            <p:nvPr/>
          </p:nvSpPr>
          <p:spPr>
            <a:xfrm rot="16634252">
              <a:off x="8050046" y="4355243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03CFA4-E2DA-44B5-B5A7-57BB9EEAA272}"/>
                </a:ext>
              </a:extLst>
            </p:cNvPr>
            <p:cNvSpPr/>
            <p:nvPr/>
          </p:nvSpPr>
          <p:spPr>
            <a:xfrm rot="16634252">
              <a:off x="7099430" y="3977079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0B161-8B8D-4D79-8973-449716F0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498550-CC1F-4932-8305-7216D693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3BE43A6-8325-45AE-BD44-62C93FEB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A3AA8-207A-4ED4-A5C0-851989BF7098}" type="datetime1">
              <a:rPr lang="de-DE" smtClean="0"/>
              <a:t>05.12.2018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8174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F98F-92E5-4595-9ED3-4DDBC94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we‘ve done so far – the format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8F7712-BD9D-4317-BA94-BAF9F0284614}"/>
              </a:ext>
            </a:extLst>
          </p:cNvPr>
          <p:cNvGrpSpPr/>
          <p:nvPr/>
        </p:nvGrpSpPr>
        <p:grpSpPr>
          <a:xfrm rot="19334252">
            <a:off x="7144002" y="3725607"/>
            <a:ext cx="8502207" cy="1428660"/>
            <a:chOff x="-1256734" y="3849625"/>
            <a:chExt cx="8502207" cy="1428660"/>
          </a:xfrm>
          <a:blipFill dpi="0" rotWithShape="0">
            <a:blip r:embed="rId2"/>
            <a:srcRect/>
            <a:tile tx="381000" ty="0" sx="90000" sy="90000" flip="none" algn="ctr"/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27F670-FF6E-465A-BA87-2A904E13BDA0}"/>
                </a:ext>
              </a:extLst>
            </p:cNvPr>
            <p:cNvSpPr/>
            <p:nvPr/>
          </p:nvSpPr>
          <p:spPr>
            <a:xfrm rot="18900000">
              <a:off x="-566032" y="4789138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03CFA4-E2DA-44B5-B5A7-57BB9EEAA272}"/>
                </a:ext>
              </a:extLst>
            </p:cNvPr>
            <p:cNvSpPr/>
            <p:nvPr/>
          </p:nvSpPr>
          <p:spPr>
            <a:xfrm rot="18900000">
              <a:off x="-1256734" y="3849625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3AFFFB-E5C7-42B5-B9A1-DAEF46BD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7EBB25-08B1-485A-A55E-10387370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1" y="1825625"/>
            <a:ext cx="9563100" cy="3533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12DCEF-0539-4047-9035-3D28C0FE4889}"/>
              </a:ext>
            </a:extLst>
          </p:cNvPr>
          <p:cNvSpPr/>
          <p:nvPr/>
        </p:nvSpPr>
        <p:spPr>
          <a:xfrm>
            <a:off x="729205" y="2187615"/>
            <a:ext cx="4282633" cy="2430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0659E-F975-4F28-99E2-38DEB7D5F7B0}"/>
              </a:ext>
            </a:extLst>
          </p:cNvPr>
          <p:cNvSpPr txBox="1"/>
          <p:nvPr/>
        </p:nvSpPr>
        <p:spPr>
          <a:xfrm>
            <a:off x="185206" y="2372281"/>
            <a:ext cx="211307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Muli" panose="00000500000000000000" pitchFamily="2" charset="0"/>
              </a:rPr>
              <a:t>HEADER (MacOS)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C1962-22B4-4BDE-9042-9CD810540593}"/>
              </a:ext>
            </a:extLst>
          </p:cNvPr>
          <p:cNvSpPr/>
          <p:nvPr/>
        </p:nvSpPr>
        <p:spPr>
          <a:xfrm>
            <a:off x="2043647" y="3651972"/>
            <a:ext cx="1440334" cy="2430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2978F-F071-465F-9D5E-4628519B3DBB}"/>
              </a:ext>
            </a:extLst>
          </p:cNvPr>
          <p:cNvSpPr txBox="1"/>
          <p:nvPr/>
        </p:nvSpPr>
        <p:spPr>
          <a:xfrm>
            <a:off x="809753" y="3845312"/>
            <a:ext cx="170110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Muli" panose="00000500000000000000" pitchFamily="2" charset="0"/>
              </a:rPr>
              <a:t>Filetable Entry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AD9B4D3-04FC-4F1C-89C2-DB66DB869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8BF275-EC11-446B-87AF-0F789022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128A87A-3CC5-466F-9F7F-4D774EB3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34879-1183-4B1F-8B92-A10C6DE3B3F6}" type="datetime1">
              <a:rPr lang="de-DE" smtClean="0"/>
              <a:t>05.12.2018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402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F98F-92E5-4595-9ED3-4DDBC94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we‘ve done so far – the format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8F7712-BD9D-4317-BA94-BAF9F0284614}"/>
              </a:ext>
            </a:extLst>
          </p:cNvPr>
          <p:cNvGrpSpPr/>
          <p:nvPr/>
        </p:nvGrpSpPr>
        <p:grpSpPr>
          <a:xfrm rot="19334252">
            <a:off x="7144002" y="3725607"/>
            <a:ext cx="8502207" cy="1428660"/>
            <a:chOff x="-1256734" y="3849625"/>
            <a:chExt cx="8502207" cy="1428660"/>
          </a:xfrm>
          <a:blipFill dpi="0" rotWithShape="0">
            <a:blip r:embed="rId2"/>
            <a:srcRect/>
            <a:tile tx="-1905000" ty="-381000" sx="70000" sy="70000" flip="none" algn="ctr"/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27F670-FF6E-465A-BA87-2A904E13BDA0}"/>
                </a:ext>
              </a:extLst>
            </p:cNvPr>
            <p:cNvSpPr/>
            <p:nvPr/>
          </p:nvSpPr>
          <p:spPr>
            <a:xfrm rot="18900000">
              <a:off x="-566032" y="4789138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03CFA4-E2DA-44B5-B5A7-57BB9EEAA272}"/>
                </a:ext>
              </a:extLst>
            </p:cNvPr>
            <p:cNvSpPr/>
            <p:nvPr/>
          </p:nvSpPr>
          <p:spPr>
            <a:xfrm rot="18900000">
              <a:off x="-1256734" y="3849625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E9C58D-7C8F-424D-9A94-BB51D91DBCCC}"/>
              </a:ext>
            </a:extLst>
          </p:cNvPr>
          <p:cNvGrpSpPr/>
          <p:nvPr/>
        </p:nvGrpSpPr>
        <p:grpSpPr>
          <a:xfrm>
            <a:off x="993296" y="1984796"/>
            <a:ext cx="3486106" cy="1325564"/>
            <a:chOff x="634481" y="3200138"/>
            <a:chExt cx="3486106" cy="13255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7EBB25-08B1-485A-A55E-103873706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897" r="63546" b="23592"/>
            <a:stretch/>
          </p:blipFill>
          <p:spPr>
            <a:xfrm>
              <a:off x="634481" y="3200138"/>
              <a:ext cx="3486106" cy="13255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8C1962-22B4-4BDE-9042-9CD810540593}"/>
                </a:ext>
              </a:extLst>
            </p:cNvPr>
            <p:cNvSpPr/>
            <p:nvPr/>
          </p:nvSpPr>
          <p:spPr>
            <a:xfrm>
              <a:off x="2043647" y="3651972"/>
              <a:ext cx="1440334" cy="24306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42978F-F071-465F-9D5E-4628519B3DBB}"/>
                </a:ext>
              </a:extLst>
            </p:cNvPr>
            <p:cNvSpPr txBox="1"/>
            <p:nvPr/>
          </p:nvSpPr>
          <p:spPr>
            <a:xfrm>
              <a:off x="809753" y="3845312"/>
              <a:ext cx="1701107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  <a:latin typeface="Muli" panose="00000500000000000000" pitchFamily="2" charset="0"/>
                </a:rPr>
                <a:t>Filetable Entry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4D78AA-203E-47BD-B2FF-B939AA9DCBC1}"/>
              </a:ext>
            </a:extLst>
          </p:cNvPr>
          <p:cNvSpPr txBox="1"/>
          <p:nvPr/>
        </p:nvSpPr>
        <p:spPr>
          <a:xfrm>
            <a:off x="958163" y="3770868"/>
            <a:ext cx="432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  <a:latin typeface="Muli" panose="00000500000000000000" pitchFamily="2" charset="0"/>
              </a:rPr>
              <a:t>Placeholder</a:t>
            </a:r>
            <a:r>
              <a:rPr lang="de-DE" dirty="0">
                <a:solidFill>
                  <a:schemeClr val="bg1"/>
                </a:solidFill>
                <a:latin typeface="Muli" panose="00000500000000000000" pitchFamily="2" charset="0"/>
              </a:rPr>
              <a:t>: 00 00 00 00 || FF FF FF FF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081B6-3DBE-412A-99D2-74B29F60A876}"/>
              </a:ext>
            </a:extLst>
          </p:cNvPr>
          <p:cNvSpPr txBox="1"/>
          <p:nvPr/>
        </p:nvSpPr>
        <p:spPr>
          <a:xfrm>
            <a:off x="958162" y="4273775"/>
            <a:ext cx="714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  <a:latin typeface="Muli" panose="00000500000000000000" pitchFamily="2" charset="0"/>
              </a:rPr>
              <a:t>Retail-Placeholder</a:t>
            </a:r>
            <a:r>
              <a:rPr lang="de-DE" dirty="0">
                <a:solidFill>
                  <a:schemeClr val="bg1"/>
                </a:solidFill>
                <a:latin typeface="Muli" panose="00000500000000000000" pitchFamily="2" charset="0"/>
              </a:rPr>
              <a:t>: 00 00 00 00 (increment with each occurence)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B831B0-1F9F-44F3-A42F-6348CA19D144}"/>
              </a:ext>
            </a:extLst>
          </p:cNvPr>
          <p:cNvGrpSpPr/>
          <p:nvPr/>
        </p:nvGrpSpPr>
        <p:grpSpPr>
          <a:xfrm>
            <a:off x="993296" y="4870339"/>
            <a:ext cx="7236304" cy="1374256"/>
            <a:chOff x="993296" y="5159707"/>
            <a:chExt cx="7236304" cy="13742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A1E07-9558-4483-A393-8B3CB1BA5547}"/>
                </a:ext>
              </a:extLst>
            </p:cNvPr>
            <p:cNvSpPr txBox="1"/>
            <p:nvPr/>
          </p:nvSpPr>
          <p:spPr>
            <a:xfrm>
              <a:off x="993296" y="5159707"/>
              <a:ext cx="2022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  <a:latin typeface="Muli" panose="00000500000000000000" pitchFamily="2" charset="0"/>
                </a:rPr>
                <a:t>20 0A 00 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39E165-98FC-457A-BF68-868D68E1FE37}"/>
                </a:ext>
              </a:extLst>
            </p:cNvPr>
            <p:cNvSpPr txBox="1"/>
            <p:nvPr/>
          </p:nvSpPr>
          <p:spPr>
            <a:xfrm>
              <a:off x="3122628" y="5219203"/>
              <a:ext cx="4600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Muli" panose="00000500000000000000" pitchFamily="2" charset="0"/>
                  <a:sym typeface="Wingdings" panose="05000000000000000000" pitchFamily="2" charset="2"/>
                </a:rPr>
                <a:t> 3rd highest bit decides if compressed</a:t>
              </a:r>
              <a:endParaRPr lang="de-DE" dirty="0">
                <a:solidFill>
                  <a:schemeClr val="bg1"/>
                </a:solidFill>
                <a:latin typeface="Muli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72E12C-DAEE-48FC-B0BF-5C0C0C59DF44}"/>
                </a:ext>
              </a:extLst>
            </p:cNvPr>
            <p:cNvSpPr txBox="1"/>
            <p:nvPr/>
          </p:nvSpPr>
          <p:spPr>
            <a:xfrm>
              <a:off x="3115993" y="5708781"/>
              <a:ext cx="5113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Muli" panose="00000500000000000000" pitchFamily="2" charset="0"/>
                  <a:sym typeface="Wingdings" panose="05000000000000000000" pitchFamily="2" charset="2"/>
                </a:rPr>
                <a:t> &amp; 0x1FFFFFFF gives (uncompressed) filesize</a:t>
              </a:r>
              <a:endParaRPr lang="de-DE" dirty="0">
                <a:solidFill>
                  <a:schemeClr val="bg1"/>
                </a:solidFill>
                <a:latin typeface="Muli" panose="000005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5090C0-1F94-4D47-BBCB-E9B1B1494E4D}"/>
                </a:ext>
              </a:extLst>
            </p:cNvPr>
            <p:cNvSpPr txBox="1"/>
            <p:nvPr/>
          </p:nvSpPr>
          <p:spPr>
            <a:xfrm>
              <a:off x="3111053" y="6164631"/>
              <a:ext cx="5113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Muli" panose="00000500000000000000" pitchFamily="2" charset="0"/>
                  <a:sym typeface="Wingdings" panose="05000000000000000000" pitchFamily="2" charset="2"/>
                </a:rPr>
                <a:t> offsets[n+1]-offsets[n]-4 to get blobsize</a:t>
              </a:r>
              <a:endParaRPr lang="de-DE" dirty="0">
                <a:solidFill>
                  <a:schemeClr val="bg1"/>
                </a:solidFill>
                <a:latin typeface="Muli" panose="00000500000000000000" pitchFamily="2" charset="0"/>
              </a:endParaRPr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5626B93-3786-4B5E-803E-715D2DF32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A442E2C-40ED-4A10-94F8-BF0E297A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FD1A7A27-54E8-425B-A01C-C1F63C89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AD55C-873D-4C4B-978F-4D0FA0BA5A3F}" type="datetime1">
              <a:rPr lang="de-DE" smtClean="0"/>
              <a:t>05.12.2018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90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F98F-92E5-4595-9ED3-4DDBC94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we‘ve done so far –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FBF19-386F-4072-88F0-8D2D3019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2222" cy="4351338"/>
          </a:xfrm>
        </p:spPr>
        <p:txBody>
          <a:bodyPr/>
          <a:lstStyle/>
          <a:p>
            <a:r>
              <a:rPr lang="de-DE" dirty="0"/>
              <a:t>we‘ve collected some heuristics for deciding filetypes</a:t>
            </a:r>
          </a:p>
          <a:p>
            <a:pPr lvl="1"/>
            <a:r>
              <a:rPr lang="de-DE" dirty="0"/>
              <a:t>classic: magic numbers, headers</a:t>
            </a:r>
          </a:p>
          <a:p>
            <a:pPr lvl="1"/>
            <a:r>
              <a:rPr lang="de-DE" dirty="0"/>
              <a:t>„provable“ statements</a:t>
            </a:r>
          </a:p>
          <a:p>
            <a:pPr lvl="1"/>
            <a:r>
              <a:rPr lang="de-DE" dirty="0"/>
              <a:t>File-Entropy</a:t>
            </a:r>
          </a:p>
          <a:p>
            <a:r>
              <a:rPr lang="de-DE" dirty="0"/>
              <a:t>develop a scoring method to compare probabilities for different formats</a:t>
            </a:r>
          </a:p>
          <a:p>
            <a:pPr lvl="1"/>
            <a:r>
              <a:rPr lang="de-DE" dirty="0"/>
              <a:t>use the „provable“ statements as indicators</a:t>
            </a:r>
          </a:p>
          <a:p>
            <a:pPr lvl="1"/>
            <a:r>
              <a:rPr lang="de-DE" dirty="0"/>
              <a:t>make automated decisions based upon </a:t>
            </a:r>
            <a:br>
              <a:rPr lang="de-DE" dirty="0"/>
            </a:br>
            <a:r>
              <a:rPr lang="de-DE" dirty="0"/>
              <a:t>the indicators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8F7712-BD9D-4317-BA94-BAF9F0284614}"/>
              </a:ext>
            </a:extLst>
          </p:cNvPr>
          <p:cNvGrpSpPr/>
          <p:nvPr/>
        </p:nvGrpSpPr>
        <p:grpSpPr>
          <a:xfrm rot="19334252">
            <a:off x="7144002" y="3725607"/>
            <a:ext cx="8502207" cy="1428660"/>
            <a:chOff x="-1256734" y="3849625"/>
            <a:chExt cx="8502207" cy="1428660"/>
          </a:xfrm>
          <a:blipFill dpi="0" rotWithShape="0">
            <a:blip r:embed="rId2"/>
            <a:srcRect/>
            <a:tile tx="-1524000" ty="1333500" sx="50000" sy="51000" flip="none" algn="ctr"/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27F670-FF6E-465A-BA87-2A904E13BDA0}"/>
                </a:ext>
              </a:extLst>
            </p:cNvPr>
            <p:cNvSpPr/>
            <p:nvPr/>
          </p:nvSpPr>
          <p:spPr>
            <a:xfrm rot="18900000">
              <a:off x="-566032" y="4789138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03CFA4-E2DA-44B5-B5A7-57BB9EEAA272}"/>
                </a:ext>
              </a:extLst>
            </p:cNvPr>
            <p:cNvSpPr/>
            <p:nvPr/>
          </p:nvSpPr>
          <p:spPr>
            <a:xfrm rot="18900000">
              <a:off x="-1256734" y="3849625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44B8E-7AA0-4E54-A6FE-742306AB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A53988-8FD0-4973-9341-4B69ED7F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BC2E22-975B-4E56-B816-37168DABC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8AA8-5F7D-47E0-86D3-ACFD262954F7}" type="datetime1">
              <a:rPr lang="de-DE" smtClean="0"/>
              <a:t>05.12.2018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6223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561D9-7ADE-48D4-AEB3-74DE7E6CF3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61169" b="78806"/>
          <a:stretch/>
        </p:blipFill>
        <p:spPr>
          <a:xfrm>
            <a:off x="1040099" y="1758922"/>
            <a:ext cx="4218669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6F98F-92E5-4595-9ED3-4DDBC94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we‘ve done so far – Demo Time!</a:t>
            </a:r>
          </a:p>
        </p:txBody>
      </p:sp>
      <p:pic>
        <p:nvPicPr>
          <p:cNvPr id="7" name="file-431">
            <a:hlinkClick r:id="" action="ppaction://media"/>
            <a:extLst>
              <a:ext uri="{FF2B5EF4-FFF2-40B4-BE49-F238E27FC236}">
                <a16:creationId xmlns:a16="http://schemas.microsoft.com/office/drawing/2014/main" id="{0EDCE165-75EC-443E-9913-76128829C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01085" y="4591404"/>
            <a:ext cx="552450" cy="552450"/>
          </a:xfrm>
          <a:prstGeom prst="rect">
            <a:avLst/>
          </a:prstGeom>
        </p:spPr>
      </p:pic>
      <p:pic>
        <p:nvPicPr>
          <p:cNvPr id="8" name="file-433">
            <a:hlinkClick r:id="" action="ppaction://media"/>
            <a:extLst>
              <a:ext uri="{FF2B5EF4-FFF2-40B4-BE49-F238E27FC236}">
                <a16:creationId xmlns:a16="http://schemas.microsoft.com/office/drawing/2014/main" id="{9D6B2207-47A7-4D44-BB79-164BFAACC2A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33247" y="4591404"/>
            <a:ext cx="552450" cy="552450"/>
          </a:xfrm>
          <a:prstGeom prst="rect">
            <a:avLst/>
          </a:prstGeom>
        </p:spPr>
      </p:pic>
      <p:pic>
        <p:nvPicPr>
          <p:cNvPr id="9" name="file-449">
            <a:hlinkClick r:id="" action="ppaction://media"/>
            <a:extLst>
              <a:ext uri="{FF2B5EF4-FFF2-40B4-BE49-F238E27FC236}">
                <a16:creationId xmlns:a16="http://schemas.microsoft.com/office/drawing/2014/main" id="{3F927F09-FAC6-47B6-A5E9-866D7C7E021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72878" y="4591404"/>
            <a:ext cx="552450" cy="552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D13CC2-CF71-4454-8C62-88C0A5375F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20690" r="43759" b="66257"/>
          <a:stretch/>
        </p:blipFill>
        <p:spPr>
          <a:xfrm>
            <a:off x="1040099" y="3578964"/>
            <a:ext cx="6540905" cy="873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8A289A-BC32-41F4-A46C-7B42ED48D06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94739" r="52621"/>
          <a:stretch/>
        </p:blipFill>
        <p:spPr>
          <a:xfrm>
            <a:off x="1040100" y="5597237"/>
            <a:ext cx="6835081" cy="43691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26293A-606C-49B0-BDD7-13444B3F8A7D}"/>
              </a:ext>
            </a:extLst>
          </p:cNvPr>
          <p:cNvGrpSpPr/>
          <p:nvPr/>
        </p:nvGrpSpPr>
        <p:grpSpPr>
          <a:xfrm>
            <a:off x="10481751" y="594758"/>
            <a:ext cx="1718621" cy="7910811"/>
            <a:chOff x="10481751" y="594758"/>
            <a:chExt cx="1718621" cy="7910811"/>
          </a:xfrm>
          <a:blipFill dpi="0" rotWithShape="0">
            <a:blip r:embed="rId11"/>
            <a:srcRect/>
            <a:tile tx="-3683000" ty="-381000" sx="70000" sy="70000" flip="none" algn="ctr"/>
          </a:blip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D94B4E2-62D4-4F7F-9298-055A244FAB9C}"/>
                </a:ext>
              </a:extLst>
            </p:cNvPr>
            <p:cNvSpPr/>
            <p:nvPr/>
          </p:nvSpPr>
          <p:spPr>
            <a:xfrm rot="16634252">
              <a:off x="8050046" y="4355243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721746B-EC72-4129-8322-D25CA794BF74}"/>
                </a:ext>
              </a:extLst>
            </p:cNvPr>
            <p:cNvSpPr/>
            <p:nvPr/>
          </p:nvSpPr>
          <p:spPr>
            <a:xfrm rot="16634252">
              <a:off x="7099430" y="3977079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CB0CEA5-E73A-4F9C-853E-0693E646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238CB56-5F97-4CA5-9B0F-8885B1D0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0899BBD-C6F1-4C00-B2CA-3EFC7276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A5A46-B9D1-490E-A549-17F82E8628B9}" type="datetime1">
              <a:rPr lang="de-DE" smtClean="0"/>
              <a:t>05.12.2018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45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8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3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F98F-92E5-4595-9ED3-4DDBC94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we‘ve done so far – ideas for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FBF19-386F-4072-88F0-8D2D3019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2222" cy="4351338"/>
          </a:xfrm>
        </p:spPr>
        <p:txBody>
          <a:bodyPr/>
          <a:lstStyle/>
          <a:p>
            <a:r>
              <a:rPr lang="de-DE" dirty="0"/>
              <a:t>a GUI for analyzing the probabilities that a given blob of data contains a certain filetype</a:t>
            </a:r>
          </a:p>
          <a:p>
            <a:pPr lvl="1"/>
            <a:r>
              <a:rPr lang="de-DE" dirty="0"/>
              <a:t>marking that part of the file &amp; extracting it</a:t>
            </a:r>
          </a:p>
          <a:p>
            <a:r>
              <a:rPr lang="de-DE" dirty="0"/>
              <a:t>a way to describe the probability that a file is of a certain type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93ACA1-A6F4-4A0A-AA2E-A58B9D0FF29D}"/>
              </a:ext>
            </a:extLst>
          </p:cNvPr>
          <p:cNvGrpSpPr/>
          <p:nvPr/>
        </p:nvGrpSpPr>
        <p:grpSpPr>
          <a:xfrm rot="19334252">
            <a:off x="7144002" y="3725607"/>
            <a:ext cx="8502207" cy="1428660"/>
            <a:chOff x="-1256734" y="3849625"/>
            <a:chExt cx="8502207" cy="1428660"/>
          </a:xfrm>
          <a:blipFill dpi="0" rotWithShape="0">
            <a:blip r:embed="rId2"/>
            <a:srcRect/>
            <a:tile tx="381000" ty="0" sx="90000" sy="90000" flip="none" algn="ctr"/>
          </a:blip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690F024-618C-44D6-9A62-52EA097AF811}"/>
                </a:ext>
              </a:extLst>
            </p:cNvPr>
            <p:cNvSpPr/>
            <p:nvPr/>
          </p:nvSpPr>
          <p:spPr>
            <a:xfrm rot="18900000">
              <a:off x="-566032" y="4789138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3B2FFE0-4465-4608-911D-547E700579F8}"/>
                </a:ext>
              </a:extLst>
            </p:cNvPr>
            <p:cNvSpPr/>
            <p:nvPr/>
          </p:nvSpPr>
          <p:spPr>
            <a:xfrm rot="18900000">
              <a:off x="-1256734" y="3849625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3A7E60E-A469-4079-BE6A-EF01DA6FE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2C27761-E796-488D-9FEA-C8B7E4C7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0C8CFE58-B574-4755-BEC5-8BA9B3FEC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039E-B13D-45CA-82E4-8F723B4DC0BF}" type="datetime1">
              <a:rPr lang="de-DE" smtClean="0"/>
              <a:t>05.12.2018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1027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Widescreen</PresentationFormat>
  <Paragraphs>79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Muli</vt:lpstr>
      <vt:lpstr>Oswald</vt:lpstr>
      <vt:lpstr>Oswald Light</vt:lpstr>
      <vt:lpstr>Office Theme</vt:lpstr>
      <vt:lpstr>Reverse-Engineering</vt:lpstr>
      <vt:lpstr>Overview</vt:lpstr>
      <vt:lpstr>What we had as a starting point</vt:lpstr>
      <vt:lpstr>What we have done so far</vt:lpstr>
      <vt:lpstr>What we‘ve done so far – the format</vt:lpstr>
      <vt:lpstr>What we‘ve done so far – the format</vt:lpstr>
      <vt:lpstr>What we‘ve done so far – extraction</vt:lpstr>
      <vt:lpstr>What we‘ve done so far – Demo Time!</vt:lpstr>
      <vt:lpstr>What we‘ve done so far – ideas for tools</vt:lpstr>
      <vt:lpstr>What we‘ve done so far – ideas for tools</vt:lpstr>
      <vt:lpstr>What we want to do from here 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Reverse-Engineering</dc:title>
  <dc:creator>noeld</dc:creator>
  <cp:lastModifiedBy>noeld</cp:lastModifiedBy>
  <cp:revision>48</cp:revision>
  <dcterms:created xsi:type="dcterms:W3CDTF">2018-12-04T17:50:55Z</dcterms:created>
  <dcterms:modified xsi:type="dcterms:W3CDTF">2018-12-05T09:18:00Z</dcterms:modified>
</cp:coreProperties>
</file>